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267" r:id="rId3"/>
    <p:sldId id="268" r:id="rId4"/>
    <p:sldId id="269" r:id="rId5"/>
    <p:sldId id="271" r:id="rId6"/>
    <p:sldId id="270" r:id="rId7"/>
    <p:sldId id="272" r:id="rId8"/>
    <p:sldId id="273" r:id="rId9"/>
    <p:sldId id="27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2"/>
    <p:restoredTop sz="94495"/>
  </p:normalViewPr>
  <p:slideViewPr>
    <p:cSldViewPr snapToGrid="0" snapToObjects="1">
      <p:cViewPr varScale="1">
        <p:scale>
          <a:sx n="87" d="100"/>
          <a:sy n="87" d="100"/>
        </p:scale>
        <p:origin x="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668EF-A829-A344-83BD-E9F8AA62AB8D}" type="datetimeFigureOut">
              <a:rPr lang="en-US" smtClean="0"/>
              <a:t>12/2/22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3508B-6481-924A-B9DF-6188556C8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6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3508B-6481-924A-B9DF-6188556C8F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09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3508B-6481-924A-B9DF-6188556C8F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431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3508B-6481-924A-B9DF-6188556C8F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886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3508B-6481-924A-B9DF-6188556C8F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10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3508B-6481-924A-B9DF-6188556C8F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97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3508B-6481-924A-B9DF-6188556C8F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62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3508B-6481-924A-B9DF-6188556C8F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34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3508B-6481-924A-B9DF-6188556C8F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5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22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1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3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5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4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99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92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75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19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6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01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0"/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12/2/22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97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thead.com/baseball" TargetMode="Externa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potrac.com/mlb/payroll/2022/?ref=trending-pages" TargetMode="External"/><Relationship Id="rId5" Type="http://schemas.openxmlformats.org/officeDocument/2006/relationships/hyperlink" Target="https://www.forbes.com/sites/mikeozanian/2022/03/24/baseballs-most-valuable-teams-%202022-yankees-hit-6-billion-as-new-cba-creates-new-revenue-streams/?sh=244684d600a2" TargetMode="External"/><Relationship Id="rId4" Type="http://schemas.openxmlformats.org/officeDocument/2006/relationships/hyperlink" Target="https://www.forbes.com/sites/maurybrown/2022/04/07/how-major-league-%20baseball-could-crack-11-billion-in-revenues-in-2022/?sh=68098b77f63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F6DAF-81DC-0D40-8C3F-930C8C49759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7829" b="7829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23" name="Top Left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Bottom Right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0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EA4C77-7E78-EC4F-B716-D7A755B3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738" y="740211"/>
            <a:ext cx="10886447" cy="3163864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Predicting MLB Player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E522D-4B79-4943-9D90-304FB8DDF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235" y="4074515"/>
            <a:ext cx="10948091" cy="1279124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Mike </a:t>
            </a:r>
            <a:r>
              <a:rPr lang="en-US" sz="2200" dirty="0" err="1">
                <a:solidFill>
                  <a:srgbClr val="FFFFFF"/>
                </a:solidFill>
              </a:rPr>
              <a:t>Ogrysko</a:t>
            </a:r>
            <a:endParaRPr lang="en-US" sz="2200" dirty="0">
              <a:solidFill>
                <a:srgbClr val="FFFFFF"/>
              </a:solidFill>
            </a:endParaRPr>
          </a:p>
          <a:p>
            <a:r>
              <a:rPr lang="en-US" sz="2200" dirty="0">
                <a:solidFill>
                  <a:srgbClr val="FFFFFF"/>
                </a:solidFill>
              </a:rPr>
              <a:t>December 2022</a:t>
            </a:r>
          </a:p>
        </p:txBody>
      </p:sp>
      <p:grpSp>
        <p:nvGrpSpPr>
          <p:cNvPr id="60" name="Cross">
            <a:extLst>
              <a:ext uri="{FF2B5EF4-FFF2-40B4-BE49-F238E27FC236}">
                <a16:creationId xmlns:a16="http://schemas.microsoft.com/office/drawing/2014/main" id="{361195DA-BFB4-4917-BAFD-7D3D669EF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37795" y="4013703"/>
            <a:ext cx="118872" cy="118872"/>
            <a:chOff x="1175347" y="3733800"/>
            <a:chExt cx="118872" cy="118872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BA6C567-3C4A-4D67-9D01-9CC2623D4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180C785-A181-4425-9C06-6670254CB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691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 descr="A person wearing a garment&#10;&#10;Description automatically generated with medium confidence">
            <a:extLst>
              <a:ext uri="{FF2B5EF4-FFF2-40B4-BE49-F238E27FC236}">
                <a16:creationId xmlns:a16="http://schemas.microsoft.com/office/drawing/2014/main" id="{83E60DDE-02D5-F948-9ECE-ED3CDE31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11292" r="-1" b="21338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5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7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AA224E5-781F-4F47-9E0C-41CE11F12EB9}"/>
              </a:ext>
            </a:extLst>
          </p:cNvPr>
          <p:cNvSpPr txBox="1"/>
          <p:nvPr/>
        </p:nvSpPr>
        <p:spPr>
          <a:xfrm>
            <a:off x="281793" y="331626"/>
            <a:ext cx="11655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</a:rPr>
              <a:t>Project Background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AF980EE-F3C7-0C48-A5F0-A29695FD69F6}"/>
              </a:ext>
            </a:extLst>
          </p:cNvPr>
          <p:cNvSpPr txBox="1"/>
          <p:nvPr/>
        </p:nvSpPr>
        <p:spPr>
          <a:xfrm>
            <a:off x="298266" y="1471397"/>
            <a:ext cx="116554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MLB nearing $11 billion in gross revenues in 2022 (Brown, 2022)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Average value of a team is $2 billion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  <a:effectLst/>
              </a:rPr>
              <a:t>(</a:t>
            </a:r>
            <a:r>
              <a:rPr lang="en-US" sz="2400" dirty="0" err="1">
                <a:solidFill>
                  <a:schemeClr val="bg2"/>
                </a:solidFill>
                <a:effectLst/>
              </a:rPr>
              <a:t>Ozanian</a:t>
            </a:r>
            <a:r>
              <a:rPr lang="en-US" sz="2400" dirty="0">
                <a:solidFill>
                  <a:schemeClr val="bg2"/>
                </a:solidFill>
                <a:effectLst/>
              </a:rPr>
              <a:t> &amp; Teitelbaum, 2022) </a:t>
            </a: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Team payrolls range from $61 million to $282 million (</a:t>
            </a:r>
            <a:r>
              <a:rPr lang="en-US" sz="2400" dirty="0" err="1">
                <a:solidFill>
                  <a:schemeClr val="bg1"/>
                </a:solidFill>
              </a:rPr>
              <a:t>Spotrac</a:t>
            </a:r>
            <a:r>
              <a:rPr lang="en-US" sz="2400" dirty="0">
                <a:solidFill>
                  <a:schemeClr val="bg1"/>
                </a:solidFill>
              </a:rPr>
              <a:t>, 2022)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Reliance on data and analytics for on-field product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Teams generate metrics to project player performance to create rosters</a:t>
            </a:r>
          </a:p>
        </p:txBody>
      </p:sp>
    </p:spTree>
    <p:extLst>
      <p:ext uri="{BB962C8B-B14F-4D97-AF65-F5344CB8AC3E}">
        <p14:creationId xmlns:p14="http://schemas.microsoft.com/office/powerpoint/2010/main" val="999976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3E60DDE-02D5-F948-9ECE-ED3CDE31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7810" b="7810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5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7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AA224E5-781F-4F47-9E0C-41CE11F12EB9}"/>
              </a:ext>
            </a:extLst>
          </p:cNvPr>
          <p:cNvSpPr txBox="1"/>
          <p:nvPr/>
        </p:nvSpPr>
        <p:spPr>
          <a:xfrm>
            <a:off x="281793" y="331626"/>
            <a:ext cx="11655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</a:rPr>
              <a:t>Research Questions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AF980EE-F3C7-0C48-A5F0-A29695FD69F6}"/>
              </a:ext>
            </a:extLst>
          </p:cNvPr>
          <p:cNvSpPr txBox="1"/>
          <p:nvPr/>
        </p:nvSpPr>
        <p:spPr>
          <a:xfrm>
            <a:off x="298266" y="1471397"/>
            <a:ext cx="1165547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What is the estimated peak player age at each position?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Of the players who are playing at their estimated peak age in 2023, which will exceed their 2022 Wins Above Replacement (WAR) metric?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Of the players who played at their peak age in 2022, which will exceed their 2022 WAR metric?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How will these players perform in 2023?</a:t>
            </a:r>
          </a:p>
        </p:txBody>
      </p:sp>
    </p:spTree>
    <p:extLst>
      <p:ext uri="{BB962C8B-B14F-4D97-AF65-F5344CB8AC3E}">
        <p14:creationId xmlns:p14="http://schemas.microsoft.com/office/powerpoint/2010/main" val="489892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3E60DDE-02D5-F948-9ECE-ED3CDE31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18926" b="1892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5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7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AA224E5-781F-4F47-9E0C-41CE11F12EB9}"/>
              </a:ext>
            </a:extLst>
          </p:cNvPr>
          <p:cNvSpPr txBox="1"/>
          <p:nvPr/>
        </p:nvSpPr>
        <p:spPr>
          <a:xfrm>
            <a:off x="281793" y="331626"/>
            <a:ext cx="11655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</a:rPr>
              <a:t>Sources and Nature of Data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AF980EE-F3C7-0C48-A5F0-A29695FD69F6}"/>
              </a:ext>
            </a:extLst>
          </p:cNvPr>
          <p:cNvSpPr txBox="1"/>
          <p:nvPr/>
        </p:nvSpPr>
        <p:spPr>
          <a:xfrm>
            <a:off x="298266" y="1471397"/>
            <a:ext cx="626582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MLB player data is publicly available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Stathead</a:t>
            </a:r>
            <a:r>
              <a:rPr lang="en-US" sz="2400" dirty="0">
                <a:solidFill>
                  <a:schemeClr val="bg1"/>
                </a:solidFill>
              </a:rPr>
              <a:t> Baseball (</a:t>
            </a:r>
            <a:r>
              <a:rPr lang="en-US" sz="2400" dirty="0">
                <a:solidFill>
                  <a:schemeClr val="bg1"/>
                </a:solidFill>
                <a:hlinkClick r:id="rId5"/>
              </a:rPr>
              <a:t>https://stathead.com/baseball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800100" lvl="1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Full batting, pitching, and fielding statistics and play-by-play data from 1976 to present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Focus on player data from 1980 onwards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WAR metric used to measure player performance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65D17C-6D4A-0E4C-BB5A-F3BF4BFE0453}"/>
              </a:ext>
            </a:extLst>
          </p:cNvPr>
          <p:cNvSpPr txBox="1"/>
          <p:nvPr/>
        </p:nvSpPr>
        <p:spPr>
          <a:xfrm>
            <a:off x="6599962" y="1471393"/>
            <a:ext cx="5113061" cy="4862870"/>
          </a:xfrm>
          <a:prstGeom prst="rect">
            <a:avLst/>
          </a:prstGeom>
          <a:solidFill>
            <a:schemeClr val="bg2">
              <a:alpha val="85000"/>
            </a:schemeClr>
          </a:solidFill>
          <a:ln w="69850" cmpd="tri">
            <a:solidFill>
              <a:schemeClr val="tx1">
                <a:alpha val="44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2400" b="1" dirty="0"/>
              <a:t>What is WAR?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000" dirty="0"/>
              <a:t>Wins Above Replacement (WAR)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000" dirty="0"/>
              <a:t>Number of team wins that a player represents when compared to a replacement player at the same position</a:t>
            </a:r>
          </a:p>
          <a:p>
            <a:r>
              <a:rPr lang="en-US" sz="2000" b="1" dirty="0"/>
              <a:t>Example: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Team of only minor league players estimated to win 48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Player from the team replaced with a free agent and team wins jump to 54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New player’s WAR is 6</a:t>
            </a:r>
          </a:p>
          <a:p>
            <a:br>
              <a:rPr lang="en-US" sz="1200" i="1" dirty="0">
                <a:effectLst/>
              </a:rPr>
            </a:br>
            <a:r>
              <a:rPr lang="en-US" sz="1200" i="1" dirty="0">
                <a:effectLst/>
              </a:rPr>
              <a:t>A Fan’s Guide to Baseball Analytics </a:t>
            </a:r>
            <a:r>
              <a:rPr lang="en-US" sz="1200" dirty="0">
                <a:effectLst/>
              </a:rPr>
              <a:t>(pp. 189-191) by A. </a:t>
            </a:r>
            <a:r>
              <a:rPr lang="en-US" sz="1200" dirty="0" err="1">
                <a:effectLst/>
              </a:rPr>
              <a:t>Castrovince</a:t>
            </a:r>
            <a:r>
              <a:rPr lang="en-US" sz="1200" dirty="0"/>
              <a:t>, 2020. </a:t>
            </a:r>
          </a:p>
        </p:txBody>
      </p:sp>
    </p:spTree>
    <p:extLst>
      <p:ext uri="{BB962C8B-B14F-4D97-AF65-F5344CB8AC3E}">
        <p14:creationId xmlns:p14="http://schemas.microsoft.com/office/powerpoint/2010/main" val="1128597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3E60DDE-02D5-F948-9ECE-ED3CDE31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2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17267" b="17267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5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7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AA224E5-781F-4F47-9E0C-41CE11F12EB9}"/>
              </a:ext>
            </a:extLst>
          </p:cNvPr>
          <p:cNvSpPr txBox="1"/>
          <p:nvPr/>
        </p:nvSpPr>
        <p:spPr>
          <a:xfrm>
            <a:off x="281793" y="331626"/>
            <a:ext cx="11655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</a:rPr>
              <a:t>Tools and Methods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AF980EE-F3C7-0C48-A5F0-A29695FD69F6}"/>
              </a:ext>
            </a:extLst>
          </p:cNvPr>
          <p:cNvSpPr txBox="1"/>
          <p:nvPr/>
        </p:nvSpPr>
        <p:spPr>
          <a:xfrm>
            <a:off x="298266" y="1471397"/>
            <a:ext cx="1162309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Estimating Peak Age at Each Position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Analysis of career-best player seasons (according to WAR metric) to determine age with highest frequency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37DE36-21EE-A12F-2B76-53ED67B85FBD}"/>
              </a:ext>
            </a:extLst>
          </p:cNvPr>
          <p:cNvSpPr txBox="1"/>
          <p:nvPr/>
        </p:nvSpPr>
        <p:spPr>
          <a:xfrm>
            <a:off x="7795504" y="2795690"/>
            <a:ext cx="4133889" cy="3847207"/>
          </a:xfrm>
          <a:prstGeom prst="rect">
            <a:avLst/>
          </a:prstGeom>
          <a:solidFill>
            <a:schemeClr val="bg2">
              <a:alpha val="85000"/>
            </a:schemeClr>
          </a:solidFill>
          <a:ln w="69850" cmpd="tri">
            <a:solidFill>
              <a:schemeClr val="tx1">
                <a:alpha val="44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WAR Categorization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1000" i="1" dirty="0">
              <a:effectLst/>
            </a:endParaRPr>
          </a:p>
          <a:p>
            <a:endParaRPr lang="en-US" sz="1000" i="1" dirty="0"/>
          </a:p>
          <a:p>
            <a:endParaRPr lang="en-US" sz="1000" i="1" dirty="0">
              <a:effectLst/>
            </a:endParaRPr>
          </a:p>
          <a:p>
            <a:endParaRPr lang="en-US" sz="1000" i="1" dirty="0"/>
          </a:p>
          <a:p>
            <a:endParaRPr lang="en-US" sz="1000" i="1" dirty="0">
              <a:effectLst/>
            </a:endParaRPr>
          </a:p>
          <a:p>
            <a:endParaRPr lang="en-US" sz="1000" i="1" dirty="0"/>
          </a:p>
          <a:p>
            <a:endParaRPr lang="en-US" sz="1000" i="1" dirty="0">
              <a:effectLst/>
            </a:endParaRPr>
          </a:p>
          <a:p>
            <a:endParaRPr lang="en-US" sz="1000" i="1" dirty="0"/>
          </a:p>
          <a:p>
            <a:endParaRPr lang="en-US" sz="1000" i="1" dirty="0">
              <a:effectLst/>
            </a:endParaRPr>
          </a:p>
          <a:p>
            <a:r>
              <a:rPr lang="en-US" sz="1000" i="1" dirty="0">
                <a:effectLst/>
              </a:rPr>
              <a:t>A Fan’s Guide to Baseball Analytics </a:t>
            </a:r>
            <a:r>
              <a:rPr lang="en-US" sz="1000" dirty="0">
                <a:effectLst/>
              </a:rPr>
              <a:t>(p. 192) by A. </a:t>
            </a:r>
            <a:r>
              <a:rPr lang="en-US" sz="1000" dirty="0" err="1">
                <a:effectLst/>
              </a:rPr>
              <a:t>Castrovince</a:t>
            </a:r>
            <a:r>
              <a:rPr lang="en-US" sz="1000" dirty="0"/>
              <a:t>, 2020. 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877B57-2331-968C-0AD8-84AC44FB5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186681"/>
              </p:ext>
            </p:extLst>
          </p:nvPr>
        </p:nvGraphicFramePr>
        <p:xfrm>
          <a:off x="8076613" y="3308911"/>
          <a:ext cx="3571062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73186">
                  <a:extLst>
                    <a:ext uri="{9D8B030D-6E8A-4147-A177-3AD203B41FA5}">
                      <a16:colId xmlns:a16="http://schemas.microsoft.com/office/drawing/2014/main" val="719959905"/>
                    </a:ext>
                  </a:extLst>
                </a:gridCol>
                <a:gridCol w="1397876">
                  <a:extLst>
                    <a:ext uri="{9D8B030D-6E8A-4147-A177-3AD203B41FA5}">
                      <a16:colId xmlns:a16="http://schemas.microsoft.com/office/drawing/2014/main" val="2236675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Quality of 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327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MVP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or higher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15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Superstar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81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All-Star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798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Solid 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38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Role 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169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Bench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Triple A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or below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0550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56F561-C53F-0AB4-D107-DDE4A0194B94}"/>
              </a:ext>
            </a:extLst>
          </p:cNvPr>
          <p:cNvSpPr txBox="1"/>
          <p:nvPr/>
        </p:nvSpPr>
        <p:spPr>
          <a:xfrm>
            <a:off x="312444" y="2782227"/>
            <a:ext cx="722188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Exceeding Previous WAR Metrics in 2023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Binary classification using Support Vector Machines (SVM) algorithm – 0 does not exceed, 1 exceeds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Predicting Player Performance in 2023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WAR classification using Random Forest algorithm – 0 to 6 using the categorization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WAR prediction using Multiple Linear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1481500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3E60DDE-02D5-F948-9ECE-ED3CDE31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1232" b="21232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5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7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AA224E5-781F-4F47-9E0C-41CE11F12EB9}"/>
              </a:ext>
            </a:extLst>
          </p:cNvPr>
          <p:cNvSpPr txBox="1"/>
          <p:nvPr/>
        </p:nvSpPr>
        <p:spPr>
          <a:xfrm>
            <a:off x="281793" y="331626"/>
            <a:ext cx="11655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</a:rPr>
              <a:t>Project Plan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8CA157E-2A65-174B-A8AC-C8C8D0D270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314" y="1278287"/>
            <a:ext cx="11751462" cy="523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3E60DDE-02D5-F948-9ECE-ED3CDE31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17633" b="17633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5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7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AA224E5-781F-4F47-9E0C-41CE11F12EB9}"/>
              </a:ext>
            </a:extLst>
          </p:cNvPr>
          <p:cNvSpPr txBox="1"/>
          <p:nvPr/>
        </p:nvSpPr>
        <p:spPr>
          <a:xfrm>
            <a:off x="281793" y="331626"/>
            <a:ext cx="11655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</a:rPr>
              <a:t>Assumptions and Risks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AF980EE-F3C7-0C48-A5F0-A29695FD69F6}"/>
              </a:ext>
            </a:extLst>
          </p:cNvPr>
          <p:cNvSpPr txBox="1"/>
          <p:nvPr/>
        </p:nvSpPr>
        <p:spPr>
          <a:xfrm>
            <a:off x="298266" y="1471397"/>
            <a:ext cx="1165547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Data from </a:t>
            </a:r>
            <a:r>
              <a:rPr lang="en-US" sz="2400" dirty="0" err="1">
                <a:solidFill>
                  <a:schemeClr val="bg1"/>
                </a:solidFill>
              </a:rPr>
              <a:t>Stathead</a:t>
            </a:r>
            <a:r>
              <a:rPr lang="en-US" sz="2400" dirty="0">
                <a:solidFill>
                  <a:schemeClr val="bg1"/>
                </a:solidFill>
              </a:rPr>
              <a:t> Baseball is sufficient for analysis – will additional data be necessary from other sources?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Currently identified models will be sufficient to answer the research questions – will alternative models be needed to achieve the desired results?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Scope creep – will additional questions be introduced that need to be answered in this analysis?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Data availability risks should be low since player data is publicly available</a:t>
            </a:r>
          </a:p>
        </p:txBody>
      </p:sp>
    </p:spTree>
    <p:extLst>
      <p:ext uri="{BB962C8B-B14F-4D97-AF65-F5344CB8AC3E}">
        <p14:creationId xmlns:p14="http://schemas.microsoft.com/office/powerpoint/2010/main" val="3437230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3E60DDE-02D5-F948-9ECE-ED3CDE31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7772" b="7772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5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7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4" name="Title 1">
            <a:extLst>
              <a:ext uri="{FF2B5EF4-FFF2-40B4-BE49-F238E27FC236}">
                <a16:creationId xmlns:a16="http://schemas.microsoft.com/office/drawing/2014/main" id="{0FAAABA8-68DF-6545-AFB7-4DA5502F0960}"/>
              </a:ext>
            </a:extLst>
          </p:cNvPr>
          <p:cNvSpPr txBox="1">
            <a:spLocks/>
          </p:cNvSpPr>
          <p:nvPr/>
        </p:nvSpPr>
        <p:spPr>
          <a:xfrm>
            <a:off x="3902536" y="1642083"/>
            <a:ext cx="7530685" cy="31638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rgbClr val="FFFFFF"/>
                </a:solidFill>
              </a:rPr>
              <a:t>Thank you!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870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3E60DDE-02D5-F948-9ECE-ED3CDE31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19152" b="19152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5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7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0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AA224E5-781F-4F47-9E0C-41CE11F12EB9}"/>
              </a:ext>
            </a:extLst>
          </p:cNvPr>
          <p:cNvSpPr txBox="1"/>
          <p:nvPr/>
        </p:nvSpPr>
        <p:spPr>
          <a:xfrm>
            <a:off x="281793" y="331626"/>
            <a:ext cx="116554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5400" dirty="0">
                <a:solidFill>
                  <a:schemeClr val="bg1"/>
                </a:solidFill>
                <a:latin typeface="+mj-lt"/>
              </a:rPr>
              <a:t>References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AF980EE-F3C7-0C48-A5F0-A29695FD69F6}"/>
              </a:ext>
            </a:extLst>
          </p:cNvPr>
          <p:cNvSpPr txBox="1"/>
          <p:nvPr/>
        </p:nvSpPr>
        <p:spPr>
          <a:xfrm>
            <a:off x="298266" y="1471397"/>
            <a:ext cx="1165547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  <a:effectLst/>
              </a:rPr>
              <a:t>Brown, M. (2022, Apr 7). </a:t>
            </a:r>
            <a:r>
              <a:rPr lang="en-US" sz="2000" i="1" dirty="0">
                <a:solidFill>
                  <a:schemeClr val="bg2"/>
                </a:solidFill>
                <a:effectLst/>
              </a:rPr>
              <a:t>How Major League Baseball could crack $11 billion in revenues in 2022</a:t>
            </a:r>
            <a:r>
              <a:rPr lang="en-US" sz="2000" dirty="0">
                <a:solidFill>
                  <a:schemeClr val="bg2"/>
                </a:solidFill>
                <a:effectLst/>
              </a:rPr>
              <a:t>. Forbes.</a:t>
            </a:r>
            <a:r>
              <a:rPr lang="en-US" sz="2000" dirty="0">
                <a:effectLst/>
              </a:rPr>
              <a:t> </a:t>
            </a:r>
            <a:r>
              <a:rPr lang="en-US" sz="2000" dirty="0">
                <a:solidFill>
                  <a:srgbClr val="0260BF"/>
                </a:solidFill>
                <a:effectLst/>
                <a:hlinkClick r:id="rId4"/>
              </a:rPr>
              <a:t>https://</a:t>
            </a:r>
            <a:r>
              <a:rPr lang="en-US" sz="2000" dirty="0" err="1">
                <a:solidFill>
                  <a:srgbClr val="0260BF"/>
                </a:solidFill>
                <a:effectLst/>
                <a:hlinkClick r:id="rId4"/>
              </a:rPr>
              <a:t>www.forbes.com</a:t>
            </a:r>
            <a:r>
              <a:rPr lang="en-US" sz="2000" dirty="0">
                <a:solidFill>
                  <a:srgbClr val="0260BF"/>
                </a:solidFill>
                <a:effectLst/>
                <a:hlinkClick r:id="rId4"/>
              </a:rPr>
              <a:t>/sites/</a:t>
            </a:r>
            <a:r>
              <a:rPr lang="en-US" sz="2000" dirty="0" err="1">
                <a:solidFill>
                  <a:srgbClr val="0260BF"/>
                </a:solidFill>
                <a:effectLst/>
                <a:hlinkClick r:id="rId4"/>
              </a:rPr>
              <a:t>maurybrown</a:t>
            </a:r>
            <a:r>
              <a:rPr lang="en-US" sz="2000" dirty="0">
                <a:solidFill>
                  <a:srgbClr val="0260BF"/>
                </a:solidFill>
                <a:effectLst/>
                <a:hlinkClick r:id="rId4"/>
              </a:rPr>
              <a:t>/2022/04/07/how-major-league- baseball-could-crack-11-billion-in-revenues-in-2022/?</a:t>
            </a:r>
            <a:r>
              <a:rPr lang="en-US" sz="2000" dirty="0" err="1">
                <a:solidFill>
                  <a:srgbClr val="0260BF"/>
                </a:solidFill>
                <a:effectLst/>
                <a:hlinkClick r:id="rId4"/>
              </a:rPr>
              <a:t>sh</a:t>
            </a:r>
            <a:r>
              <a:rPr lang="en-US" sz="2000" dirty="0">
                <a:solidFill>
                  <a:srgbClr val="0260BF"/>
                </a:solidFill>
                <a:effectLst/>
                <a:hlinkClick r:id="rId4"/>
              </a:rPr>
              <a:t>=68098b77f63a </a:t>
            </a:r>
            <a:endParaRPr lang="en-US" sz="2000" dirty="0"/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effectLst/>
              </a:rPr>
              <a:t>Castrovince</a:t>
            </a:r>
            <a:r>
              <a:rPr lang="en-US" sz="2000" dirty="0">
                <a:solidFill>
                  <a:schemeClr val="bg2"/>
                </a:solidFill>
                <a:effectLst/>
              </a:rPr>
              <a:t>, A. (2020). </a:t>
            </a:r>
            <a:r>
              <a:rPr lang="en-US" sz="2000" i="1" dirty="0">
                <a:solidFill>
                  <a:schemeClr val="bg2"/>
                </a:solidFill>
                <a:effectLst/>
              </a:rPr>
              <a:t>A fan’s guide to baseball analytics</a:t>
            </a:r>
            <a:r>
              <a:rPr lang="en-US" sz="2000" dirty="0">
                <a:solidFill>
                  <a:schemeClr val="bg2"/>
                </a:solidFill>
                <a:effectLst/>
              </a:rPr>
              <a:t>. Sports Publishing. </a:t>
            </a: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effectLst/>
              </a:rPr>
              <a:t>Ozanian</a:t>
            </a:r>
            <a:r>
              <a:rPr lang="en-US" sz="2000" dirty="0">
                <a:solidFill>
                  <a:schemeClr val="bg2"/>
                </a:solidFill>
                <a:effectLst/>
              </a:rPr>
              <a:t>, M. &amp; Teitelbaum, J. (2022, Mar 24). </a:t>
            </a:r>
            <a:r>
              <a:rPr lang="en-US" sz="2000" i="1" dirty="0">
                <a:solidFill>
                  <a:schemeClr val="bg2"/>
                </a:solidFill>
                <a:effectLst/>
              </a:rPr>
              <a:t>Baseball’s most valuable teams 2022: Yankees hit $6 billion as new CBA creates new revenue streams</a:t>
            </a:r>
            <a:r>
              <a:rPr lang="en-US" sz="2000" dirty="0">
                <a:solidFill>
                  <a:schemeClr val="bg2"/>
                </a:solidFill>
                <a:effectLst/>
              </a:rPr>
              <a:t>. Forbes. </a:t>
            </a:r>
            <a:r>
              <a:rPr lang="en-US" sz="2000" dirty="0">
                <a:solidFill>
                  <a:srgbClr val="0260BF"/>
                </a:solidFill>
                <a:effectLst/>
                <a:hlinkClick r:id="rId5"/>
              </a:rPr>
              <a:t>https://</a:t>
            </a:r>
            <a:r>
              <a:rPr lang="en-US" sz="2000" dirty="0" err="1">
                <a:solidFill>
                  <a:srgbClr val="0260BF"/>
                </a:solidFill>
                <a:effectLst/>
                <a:hlinkClick r:id="rId5"/>
              </a:rPr>
              <a:t>www.forbes.com</a:t>
            </a:r>
            <a:r>
              <a:rPr lang="en-US" sz="2000" dirty="0">
                <a:solidFill>
                  <a:srgbClr val="0260BF"/>
                </a:solidFill>
                <a:effectLst/>
                <a:hlinkClick r:id="rId5"/>
              </a:rPr>
              <a:t>/sites/</a:t>
            </a:r>
            <a:r>
              <a:rPr lang="en-US" sz="2000" dirty="0" err="1">
                <a:solidFill>
                  <a:srgbClr val="0260BF"/>
                </a:solidFill>
                <a:effectLst/>
                <a:hlinkClick r:id="rId5"/>
              </a:rPr>
              <a:t>mikeozanian</a:t>
            </a:r>
            <a:r>
              <a:rPr lang="en-US" sz="2000" dirty="0">
                <a:solidFill>
                  <a:srgbClr val="0260BF"/>
                </a:solidFill>
                <a:effectLst/>
                <a:hlinkClick r:id="rId5"/>
              </a:rPr>
              <a:t>/2022/03/24/baseballs-most-valuable-teams- 2022-yankees-hit-6-billion-as-new-cba-creates-new-revenue-streams/?</a:t>
            </a:r>
            <a:r>
              <a:rPr lang="en-US" sz="2000" dirty="0" err="1">
                <a:solidFill>
                  <a:srgbClr val="0260BF"/>
                </a:solidFill>
                <a:effectLst/>
                <a:hlinkClick r:id="rId5"/>
              </a:rPr>
              <a:t>sh</a:t>
            </a:r>
            <a:r>
              <a:rPr lang="en-US" sz="2000" dirty="0">
                <a:solidFill>
                  <a:srgbClr val="0260BF"/>
                </a:solidFill>
                <a:effectLst/>
                <a:hlinkClick r:id="rId5"/>
              </a:rPr>
              <a:t>=244684d600a2</a:t>
            </a:r>
            <a:r>
              <a:rPr lang="en-US" sz="2000" dirty="0">
                <a:solidFill>
                  <a:srgbClr val="0260BF"/>
                </a:solidFill>
                <a:effectLst/>
              </a:rPr>
              <a:t> </a:t>
            </a:r>
            <a:endParaRPr lang="en-US" sz="2000" dirty="0"/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2"/>
                </a:solidFill>
                <a:effectLst/>
              </a:rPr>
              <a:t>Spotrac</a:t>
            </a:r>
            <a:r>
              <a:rPr lang="en-US" sz="2000" dirty="0">
                <a:solidFill>
                  <a:schemeClr val="bg2"/>
                </a:solidFill>
                <a:effectLst/>
              </a:rPr>
              <a:t>. (2022). </a:t>
            </a:r>
            <a:r>
              <a:rPr lang="en-US" sz="2000" i="1" dirty="0">
                <a:solidFill>
                  <a:schemeClr val="bg2"/>
                </a:solidFill>
                <a:effectLst/>
              </a:rPr>
              <a:t>MLB team payroll tracker</a:t>
            </a:r>
            <a:r>
              <a:rPr lang="en-US" sz="2000" dirty="0">
                <a:solidFill>
                  <a:schemeClr val="bg2"/>
                </a:solidFill>
                <a:effectLst/>
              </a:rPr>
              <a:t>. </a:t>
            </a:r>
            <a:r>
              <a:rPr lang="en-US" sz="2000" dirty="0">
                <a:solidFill>
                  <a:srgbClr val="0260BF"/>
                </a:solidFill>
                <a:effectLst/>
                <a:hlinkClick r:id="rId6"/>
              </a:rPr>
              <a:t>https://www.spotrac.com/mlb/payroll/2022/?ref=trending-pages </a:t>
            </a:r>
            <a:endParaRPr lang="en-US" sz="2000" dirty="0">
              <a:solidFill>
                <a:srgbClr val="0260BF"/>
              </a:solidFill>
              <a:effectLst/>
            </a:endParaRPr>
          </a:p>
          <a:p>
            <a:pPr marL="342900" indent="-3429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/>
                </a:solidFill>
              </a:rPr>
              <a:t>Presentation images: </a:t>
            </a:r>
            <a:r>
              <a:rPr lang="en-US" sz="2000" b="0" i="0" dirty="0">
                <a:solidFill>
                  <a:schemeClr val="bg2"/>
                </a:solidFill>
                <a:effectLst/>
              </a:rPr>
              <a:t>Getty Images/Ringer illustration</a:t>
            </a:r>
            <a:endParaRPr lang="en-US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292038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9098</TotalTime>
  <Words>654</Words>
  <Application>Microsoft Macintosh PowerPoint</Application>
  <PresentationFormat>Widescreen</PresentationFormat>
  <Paragraphs>105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Avenir Next LT Pro</vt:lpstr>
      <vt:lpstr>AvenirNext LT Pro Medium</vt:lpstr>
      <vt:lpstr>Calibri</vt:lpstr>
      <vt:lpstr>Posterama</vt:lpstr>
      <vt:lpstr>Segoe UI Semilight</vt:lpstr>
      <vt:lpstr>ExploreVTI</vt:lpstr>
      <vt:lpstr>Predicting MLB Player Performance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MLB Player Performance</dc:title>
  <dc:creator>Ogrysko, Michael</dc:creator>
  <cp:lastModifiedBy>Mike Ogrysko</cp:lastModifiedBy>
  <cp:revision>15</cp:revision>
  <dcterms:created xsi:type="dcterms:W3CDTF">2022-11-29T14:49:42Z</dcterms:created>
  <dcterms:modified xsi:type="dcterms:W3CDTF">2022-12-06T18:11:34Z</dcterms:modified>
</cp:coreProperties>
</file>